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20" r:id="rId2"/>
  </p:sldMasterIdLst>
  <p:notesMasterIdLst>
    <p:notesMasterId r:id="rId32"/>
  </p:notesMasterIdLst>
  <p:sldIdLst>
    <p:sldId id="256" r:id="rId3"/>
    <p:sldId id="269" r:id="rId4"/>
    <p:sldId id="290" r:id="rId5"/>
    <p:sldId id="267" r:id="rId6"/>
    <p:sldId id="272" r:id="rId7"/>
    <p:sldId id="274" r:id="rId8"/>
    <p:sldId id="291" r:id="rId9"/>
    <p:sldId id="305" r:id="rId10"/>
    <p:sldId id="275" r:id="rId11"/>
    <p:sldId id="276" r:id="rId12"/>
    <p:sldId id="277" r:id="rId13"/>
    <p:sldId id="278" r:id="rId14"/>
    <p:sldId id="292" r:id="rId15"/>
    <p:sldId id="303" r:id="rId16"/>
    <p:sldId id="293" r:id="rId17"/>
    <p:sldId id="294" r:id="rId18"/>
    <p:sldId id="295" r:id="rId19"/>
    <p:sldId id="296" r:id="rId20"/>
    <p:sldId id="297" r:id="rId21"/>
    <p:sldId id="268" r:id="rId22"/>
    <p:sldId id="265" r:id="rId23"/>
    <p:sldId id="298" r:id="rId24"/>
    <p:sldId id="299" r:id="rId25"/>
    <p:sldId id="300" r:id="rId26"/>
    <p:sldId id="270" r:id="rId27"/>
    <p:sldId id="301" r:id="rId28"/>
    <p:sldId id="271" r:id="rId29"/>
    <p:sldId id="302" r:id="rId30"/>
    <p:sldId id="30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200C8-0B21-4B7B-B8AB-1511D9E9718A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40CB1-5EA5-455F-98F5-B8CA4DFEA2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40CB1-5EA5-455F-98F5-B8CA4DFEA29F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0131E24-FEB5-4507-8078-2507A19302DF}" type="datetimeFigureOut">
              <a:rPr lang="ru-RU" smtClean="0"/>
              <a:pPr/>
              <a:t>21.10.2017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2F569AD-F691-419A-9AC4-B6A7D9FB8A6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548680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/>
              <a:t>Безопасный Интернет</a:t>
            </a:r>
          </a:p>
        </p:txBody>
      </p:sp>
      <p:pic>
        <p:nvPicPr>
          <p:cNvPr id="12290" name="Picture 2" descr="http://74210s118.edusite.ru/images/detskiyinternet2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700808"/>
            <a:ext cx="3200400" cy="3857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908720"/>
            <a:ext cx="67687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Коммуникационные риски</a:t>
            </a:r>
          </a:p>
          <a:p>
            <a:pPr algn="just"/>
            <a:r>
              <a:rPr lang="ru-RU" sz="2000" dirty="0" smtClean="0"/>
              <a:t>включают в себя риск подвергнуться оскорблениям и нападкам со стороны других. Примерами таких рисков могут быть: незаконные контакты (например, </a:t>
            </a:r>
            <a:r>
              <a:rPr lang="ru-RU" sz="2000" dirty="0" err="1" smtClean="0"/>
              <a:t>груминг</a:t>
            </a:r>
            <a:r>
              <a:rPr lang="ru-RU" sz="2000" dirty="0" smtClean="0"/>
              <a:t>), </a:t>
            </a:r>
            <a:r>
              <a:rPr lang="ru-RU" sz="2000" dirty="0" err="1" smtClean="0"/>
              <a:t>киберпреследования</a:t>
            </a:r>
            <a:r>
              <a:rPr lang="ru-RU" sz="2000" dirty="0" smtClean="0"/>
              <a:t>, </a:t>
            </a:r>
            <a:r>
              <a:rPr lang="ru-RU" sz="2000" dirty="0" err="1" smtClean="0"/>
              <a:t>кибербуллинг</a:t>
            </a:r>
            <a:r>
              <a:rPr lang="ru-RU" sz="2000" dirty="0" smtClean="0"/>
              <a:t> и др. Для подобных целей используются различные чаты, </a:t>
            </a:r>
            <a:r>
              <a:rPr lang="ru-RU" sz="2000" dirty="0" err="1" smtClean="0"/>
              <a:t>онлайн-мессенджеры</a:t>
            </a:r>
            <a:r>
              <a:rPr lang="ru-RU" sz="2000" dirty="0" smtClean="0"/>
              <a:t> (ICQ, </a:t>
            </a:r>
            <a:r>
              <a:rPr lang="ru-RU" sz="2000" dirty="0" err="1" smtClean="0"/>
              <a:t>Goog</a:t>
            </a:r>
            <a:endParaRPr lang="ru-RU" sz="2000" dirty="0"/>
          </a:p>
        </p:txBody>
      </p:sp>
      <p:pic>
        <p:nvPicPr>
          <p:cNvPr id="18434" name="Picture 2" descr="http://profitrevolution.ru/wp-content/uploads/2016/08/1faeff22e4ff5c31881c4864d9fffdf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212976"/>
            <a:ext cx="5143500" cy="2914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20688"/>
            <a:ext cx="741682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Электронные риски</a:t>
            </a:r>
          </a:p>
          <a:p>
            <a:r>
              <a:rPr lang="ru-RU" sz="2000" dirty="0" smtClean="0"/>
              <a:t>— это возможность столкнуться с хищением персональной информации, риск подвергнуться вирусной атаке, </a:t>
            </a:r>
            <a:r>
              <a:rPr lang="ru-RU" sz="2000" dirty="0" err="1" smtClean="0"/>
              <a:t>онлайн-мошенничеству</a:t>
            </a:r>
            <a:r>
              <a:rPr lang="ru-RU" sz="2000" dirty="0" smtClean="0"/>
              <a:t>, </a:t>
            </a:r>
            <a:r>
              <a:rPr lang="ru-RU" sz="2000" dirty="0" err="1" smtClean="0"/>
              <a:t>спам-атаке</a:t>
            </a:r>
            <a:r>
              <a:rPr lang="ru-RU" sz="2000" dirty="0" smtClean="0"/>
              <a:t>, шпионским программам и т.д. Вредоносное ПО (Программное Обеспечение) использует широкий спектр методов для распространения и проникновения в компьютеры, не только через компакт-диски или другие носители, но и через электронную почту посредством спама или скачанных из Интернета файлов.</a:t>
            </a:r>
            <a:endParaRPr lang="ru-RU" sz="2000" dirty="0"/>
          </a:p>
        </p:txBody>
      </p:sp>
      <p:pic>
        <p:nvPicPr>
          <p:cNvPr id="4" name="Picture 4" descr="https://democrator.ru/image/preview/petition/26/09/26096d8c-0-petition-600x315-wm_proble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645024"/>
            <a:ext cx="4663373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836712"/>
            <a:ext cx="74888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Потребительские риски</a:t>
            </a:r>
          </a:p>
          <a:p>
            <a:r>
              <a:rPr lang="ru-RU" dirty="0" smtClean="0"/>
              <a:t>– </a:t>
            </a:r>
            <a:r>
              <a:rPr lang="ru-RU" sz="2000" dirty="0" smtClean="0"/>
              <a:t>злоупотребление в интернете правами потребителя. Включают в себя: риск приобретения товара низкого качества, различные поделки, контрафактная и фальсифицированная продукция, потеря денежных средств без приобретения товара или услуги, хищение персональной информации с целью </a:t>
            </a:r>
            <a:r>
              <a:rPr lang="ru-RU" sz="2000" dirty="0" err="1" smtClean="0"/>
              <a:t>кибер-мошенничества</a:t>
            </a:r>
            <a:r>
              <a:rPr lang="ru-RU" sz="2000" dirty="0" smtClean="0"/>
              <a:t>, и др.</a:t>
            </a:r>
            <a:endParaRPr lang="ru-RU" sz="2000" dirty="0"/>
          </a:p>
        </p:txBody>
      </p:sp>
      <p:pic>
        <p:nvPicPr>
          <p:cNvPr id="3" name="Picture 2" descr="http://sonyaclub.ru/wp-content/uploads/2014/10/Depositphotos_41369571_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3140968"/>
            <a:ext cx="4680520" cy="3428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980728"/>
            <a:ext cx="66967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/>
              <a:t>Что опасного есть </a:t>
            </a:r>
          </a:p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в Интернете? </a:t>
            </a:r>
            <a:endParaRPr lang="ru-RU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2226" name="Picture 2" descr="https://nsportal.ru/sites/default/files/2017/02/28/ycylyxgyu7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852936"/>
            <a:ext cx="5112568" cy="38344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124744"/>
            <a:ext cx="799288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</a:rPr>
              <a:t>Первая опасность </a:t>
            </a:r>
            <a:r>
              <a:rPr lang="ru-RU" sz="2000" b="1" dirty="0" smtClean="0"/>
              <a:t>– вредоносные программы: вирусы, черви и «троянские кони» – это компьютерные программы, которые могут нанести вред вашему  компьютеру и хранящимся на нем данным. Они также могут снижать скорость обмена данными с Интернетом и даже использовать ваш компьютер для распространения своих копий на компьютеры ваших друзей, родственников, коллег и по всей остальной глобальной </a:t>
            </a:r>
            <a:r>
              <a:rPr lang="ru-RU" sz="2000" b="1" dirty="0" err="1" smtClean="0"/>
              <a:t>Cети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  <p:pic>
        <p:nvPicPr>
          <p:cNvPr id="67586" name="Picture 2" descr="https://im0-tub-ru.yandex.net/i?id=0a88435f1c3659443871e7f3baafe287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3962287"/>
            <a:ext cx="3456384" cy="28957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9675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08720"/>
            <a:ext cx="75608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опасность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000" dirty="0" smtClean="0"/>
              <a:t>с</a:t>
            </a:r>
            <a:r>
              <a:rPr lang="ru-RU" sz="2000" b="1" i="1" dirty="0" smtClean="0"/>
              <a:t>айты, распространяющие информацию о запрещенных вещах и понятиях. К таким относятся терроризм, сектантство, фашизм и т. д. Такой </a:t>
            </a:r>
            <a:r>
              <a:rPr lang="ru-RU" sz="2000" b="1" i="1" dirty="0" err="1" smtClean="0"/>
              <a:t>контент</a:t>
            </a:r>
            <a:r>
              <a:rPr lang="ru-RU" sz="2000" b="1" i="1" dirty="0" smtClean="0"/>
              <a:t> может сильно навредить вашей психике.</a:t>
            </a:r>
            <a:endParaRPr lang="ru-RU" sz="2000" b="1" i="1" dirty="0"/>
          </a:p>
        </p:txBody>
      </p:sp>
      <p:pic>
        <p:nvPicPr>
          <p:cNvPr id="59394" name="Picture 2" descr="http://img11.nnm.me/7/5/a/4/2/33fde308c4a38e946343e86b7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636912"/>
            <a:ext cx="4511824" cy="3383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908720"/>
            <a:ext cx="73448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000" b="1" i="1" dirty="0" smtClean="0">
                <a:solidFill>
                  <a:srgbClr val="C00000"/>
                </a:solidFill>
              </a:rPr>
              <a:t>Третья опасность </a:t>
            </a:r>
            <a:r>
              <a:rPr lang="ru-RU" sz="2000" b="1" i="1" dirty="0" smtClean="0"/>
              <a:t>- игры. </a:t>
            </a:r>
          </a:p>
          <a:p>
            <a:pPr algn="just" fontAlgn="base"/>
            <a:r>
              <a:rPr lang="ru-RU" sz="2000" b="1" i="1" dirty="0" smtClean="0"/>
              <a:t>Во-первых, во многих играх присутствуют насилие, убийства. Во-вторых, игры начинают заменять реальный мир, все тяжелее выходить из игры человеку, если он чувствует себя настоящим героем в игре и у него там куча друзей.</a:t>
            </a:r>
            <a:endParaRPr lang="ru-RU" sz="2000" b="1" i="1" dirty="0"/>
          </a:p>
        </p:txBody>
      </p:sp>
      <p:pic>
        <p:nvPicPr>
          <p:cNvPr id="58370" name="Picture 2" descr="https://img2.labirint.ru/books/483564/scrn_big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955093"/>
            <a:ext cx="4371256" cy="39029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6"/>
            <a:ext cx="77048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000" b="1" i="1" dirty="0" err="1" smtClean="0">
                <a:solidFill>
                  <a:srgbClr val="C00000"/>
                </a:solidFill>
              </a:rPr>
              <a:t>Четвернтя</a:t>
            </a:r>
            <a:r>
              <a:rPr lang="ru-RU" sz="2000" b="1" i="1" dirty="0" smtClean="0">
                <a:solidFill>
                  <a:srgbClr val="C00000"/>
                </a:solidFill>
              </a:rPr>
              <a:t> опасность </a:t>
            </a:r>
            <a:r>
              <a:rPr lang="ru-RU" sz="2000" b="1" i="1" dirty="0" smtClean="0"/>
              <a:t>- форумы, социальные сети, сайты знакомств, которые  затягивают  в виртуальный мир.  У вас в сети может  возникнуть дружба с кучей людей, с которыми вам проще общаться.  А в реальности  могут  возникнуть проблемы с общением со сверстниками.</a:t>
            </a:r>
            <a:endParaRPr lang="ru-RU" sz="2000" b="1" i="1" dirty="0"/>
          </a:p>
        </p:txBody>
      </p:sp>
      <p:pic>
        <p:nvPicPr>
          <p:cNvPr id="57346" name="Picture 2" descr="http://grs-che.ru/wp-content/uploads/2015/10/kfDmK8OByr0-1024x7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564904"/>
            <a:ext cx="5092278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8"/>
            <a:ext cx="79928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000" b="1" i="1" dirty="0" smtClean="0">
                <a:solidFill>
                  <a:srgbClr val="C00000"/>
                </a:solidFill>
              </a:rPr>
              <a:t>Пятая опасность - </a:t>
            </a:r>
            <a:r>
              <a:rPr lang="ru-RU" sz="2000" b="1" i="1" dirty="0" smtClean="0"/>
              <a:t>в сети много мошенников. Есть много способов обмануть человека. Рассмотрим один из популярных способов обмана в сети. На сайте просят ввести номер сотового, потом приходит </a:t>
            </a:r>
            <a:r>
              <a:rPr lang="ru-RU" sz="2000" b="1" i="1" dirty="0" err="1" smtClean="0"/>
              <a:t>смс-ка</a:t>
            </a:r>
            <a:r>
              <a:rPr lang="ru-RU" sz="2000" b="1" i="1" dirty="0" smtClean="0"/>
              <a:t> о выигрыше крупной суммы денег. Чтобы их получить, мошенники просят отправить </a:t>
            </a:r>
            <a:r>
              <a:rPr lang="ru-RU" sz="2000" b="1" i="1" dirty="0" err="1" smtClean="0"/>
              <a:t>смс</a:t>
            </a:r>
            <a:r>
              <a:rPr lang="ru-RU" sz="2000" b="1" i="1" dirty="0" smtClean="0"/>
              <a:t> со своего телефона на другой номер. В итоге с вашего мобильного счета списывается приличная сумма.</a:t>
            </a:r>
            <a:endParaRPr lang="ru-RU" sz="2000" b="1" i="1" dirty="0"/>
          </a:p>
        </p:txBody>
      </p:sp>
      <p:pic>
        <p:nvPicPr>
          <p:cNvPr id="56322" name="Picture 2" descr="http://my-ivanovo.ru/wp-content/uploads/2017/04/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3356992"/>
            <a:ext cx="3449588" cy="2771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8"/>
            <a:ext cx="82809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i="1" dirty="0" smtClean="0">
                <a:solidFill>
                  <a:srgbClr val="C00000"/>
                </a:solidFill>
              </a:rPr>
              <a:t>Шестая опасность </a:t>
            </a:r>
            <a:r>
              <a:rPr lang="ru-RU" sz="2000" b="1" i="1" dirty="0" smtClean="0"/>
              <a:t>- обман в реальном мире. Через интернет любой человек может познакомиться с вами, например, под видом симпатичной девушки и назначить вам свидание. Вы приходите  на место встречи, а к вам подходит неизвестный мужчина, представляется отцом девушки и уговаривает отвезти вас к ней, так как она заболела. В этом случае с вами может произойти всякое. Поэтому не доверяйте незнакомцам.</a:t>
            </a:r>
            <a:endParaRPr lang="ru-RU" sz="2000" b="1" i="1" dirty="0"/>
          </a:p>
        </p:txBody>
      </p:sp>
      <p:pic>
        <p:nvPicPr>
          <p:cNvPr id="3" name="Picture 2" descr="мужик-обманывает-мальчика-в-интернет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7" y="3140968"/>
            <a:ext cx="5734133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692696"/>
            <a:ext cx="604867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Сетевая паутина </a:t>
            </a:r>
          </a:p>
          <a:p>
            <a:pPr algn="ctr"/>
            <a:r>
              <a:rPr lang="ru-RU" sz="3200" dirty="0" smtClean="0"/>
              <a:t>оплела весь белый свет, </a:t>
            </a:r>
          </a:p>
          <a:p>
            <a:pPr algn="ctr"/>
            <a:r>
              <a:rPr lang="ru-RU" sz="3200" dirty="0" smtClean="0"/>
              <a:t>Не пройти детишкам мимо. </a:t>
            </a:r>
          </a:p>
          <a:p>
            <a:pPr algn="ctr"/>
            <a:r>
              <a:rPr lang="ru-RU" sz="3200" dirty="0" smtClean="0"/>
              <a:t>Что же это?      </a:t>
            </a:r>
          </a:p>
          <a:p>
            <a:pPr algn="ctr"/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19872" y="5013176"/>
            <a:ext cx="23325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Интернет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5661248"/>
            <a:ext cx="57125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Так о чём мы будем говорить?</a:t>
            </a:r>
            <a:endParaRPr lang="ru-RU" sz="3200" dirty="0"/>
          </a:p>
        </p:txBody>
      </p:sp>
      <p:pic>
        <p:nvPicPr>
          <p:cNvPr id="24580" name="Picture 4" descr="http://prolenovo.ru/wp-content/uploads/2017/02/764884jhhe-768x3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852936"/>
            <a:ext cx="3619512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692696"/>
            <a:ext cx="7147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Как не стать жертвой сети Интернет?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5229200"/>
            <a:ext cx="65641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Как сделать работу в сети безопасной? 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146" name="Picture 2" descr="http://moneydaplay2.com/sites/default/files/online_gam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556792"/>
            <a:ext cx="5328592" cy="28233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476672"/>
            <a:ext cx="69847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Правила, которые нам надо соблюдать при работе в сети Интернет.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988840"/>
            <a:ext cx="67687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C00000"/>
                </a:solidFill>
              </a:rPr>
              <a:t>Правило 1. </a:t>
            </a:r>
            <a:r>
              <a:rPr lang="ru-RU" sz="2400" dirty="0" smtClean="0"/>
              <a:t>Никогда не публикуйте в сети и не сообщайте свое настоящее имя, адрес, школу, класс, номер телефона. Если вы разместите слишком много информации о себе, она может попасть в руки таких незнакомцев, которые захотят вас обидеть.</a:t>
            </a:r>
            <a:endParaRPr lang="ru-RU" sz="2400" dirty="0"/>
          </a:p>
        </p:txBody>
      </p:sp>
      <p:pic>
        <p:nvPicPr>
          <p:cNvPr id="3074" name="Picture 2" descr="http://900igr.net/up/datas/233102/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59" y="4005064"/>
            <a:ext cx="3803915" cy="28529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772816"/>
            <a:ext cx="71287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C00000"/>
                </a:solidFill>
              </a:rPr>
              <a:t>Правило 2. </a:t>
            </a:r>
            <a:r>
              <a:rPr lang="ru-RU" sz="2400" dirty="0" smtClean="0"/>
              <a:t>Никогда не соглашайтесь на личную встречу с людьми, с которыми вы познакомились в Интернет; под маской виртуального друга может скрываться злой человек. О подобных предложениях немедленно расскажите родителям.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476672"/>
            <a:ext cx="69847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Правила, которые нам надо соблюдать при работе в сети Интернет.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63492" name="Picture 4" descr="http://kriminalnews.info/uploads/monthly_06_2017/post-1176-0-45978700-14977042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4293096"/>
            <a:ext cx="3410744" cy="2307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1844824"/>
            <a:ext cx="64807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C00000"/>
                </a:solidFill>
              </a:rPr>
              <a:t>Правило 3. </a:t>
            </a:r>
            <a:r>
              <a:rPr lang="ru-RU" sz="2400" dirty="0" smtClean="0"/>
              <a:t>Не сообщайте никому свои пароли, не посылайте СМС в ответ на письма от неизвестных людей. Будьте осторожны с вложениями и ссылками в сообщениях электронной почты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476672"/>
            <a:ext cx="69847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Правила, которые нам надо соблюдать при работе в сети Интернет.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62468" name="Picture 4" descr="http://knopki-bablo.net/wp-content/uploads/2015/12/Kak_proverit_internet_magazin_na_moshennichestv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933056"/>
            <a:ext cx="4000444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988840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Правило 4. </a:t>
            </a:r>
            <a:r>
              <a:rPr lang="ru-RU" sz="2400" dirty="0" smtClean="0"/>
              <a:t>Всегда сообщайте взрослым обо всех случаях в Интернет, которые вызвали у вас смущение или тревогу.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476672"/>
            <a:ext cx="69847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Правила, которые нам надо соблюдать при работе в сети Интернет.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61442" name="Picture 2" descr="http://mnogo-mama.ru/wp-content/uploads/2016/01/70-1024x6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501008"/>
            <a:ext cx="4432821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916832"/>
            <a:ext cx="73448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C00000"/>
                </a:solidFill>
              </a:rPr>
              <a:t>Правило 5. </a:t>
            </a:r>
            <a:r>
              <a:rPr lang="ru-RU" sz="2400" dirty="0" smtClean="0"/>
              <a:t>Для того, чтобы избежать встречи с неприятной информацией в Интернет, установите на свой браузер фильтр или попросите сделать это взрослых – тогда ты сможешь смело путешествовать по интересным тебе страницам.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476672"/>
            <a:ext cx="69847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Правила, которые нам надо соблюдать при работе в сети Интернет.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2050" name="Picture 2" descr="https://otvet.imgsmail.ru/download/200631540_ff6b112b0d7b12c50c61dcd77dd6e80a_8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5526" y="4149080"/>
            <a:ext cx="5626713" cy="24414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916832"/>
            <a:ext cx="72728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C00000"/>
                </a:solidFill>
              </a:rPr>
              <a:t>Правило 6. </a:t>
            </a:r>
            <a:r>
              <a:rPr lang="ru-RU" sz="2400" dirty="0" smtClean="0"/>
              <a:t>Не скачивайте и не открывайте незнакомые файлы, не спросив разрешения родителей или учителей. Если же решили что-то скачать, проверьте файл с помощью антивирусной программы перед тем, как открыть его.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476672"/>
            <a:ext cx="69847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Правила, которые нам надо соблюдать при работе в сети Интернет.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60418" name="Picture 2" descr="https://im0-tub-ru.yandex.net/i?id=c50fd995dcdcbd602f1e4d452ccfdcd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933056"/>
            <a:ext cx="4104456" cy="2610720"/>
          </a:xfrm>
          <a:prstGeom prst="rect">
            <a:avLst/>
          </a:prstGeom>
          <a:noFill/>
        </p:spPr>
      </p:pic>
      <p:pic>
        <p:nvPicPr>
          <p:cNvPr id="60420" name="Picture 4" descr="https://otvet.imgsmail.ru/download/52785611_47cc09bb8aa09cfcf99fb2e3815f51b9_8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933056"/>
            <a:ext cx="3155504" cy="25165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1700808"/>
            <a:ext cx="72728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C00000"/>
                </a:solidFill>
              </a:rPr>
              <a:t>Правило 7. </a:t>
            </a:r>
            <a:r>
              <a:rPr lang="ru-RU" sz="2400" dirty="0" smtClean="0"/>
              <a:t>При общении в Интернете вы должны быть дружелюбными с другими пользователями. Ни в коем случае не надо писать и говорить оскорбительные слова, нельзя опубликовывать в сети чужие фотографии и сведения без разрешения хозяина.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476672"/>
            <a:ext cx="69847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Правила, которые нам надо соблюдать при работе в сети Интернет.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7" name="Picture 2" descr="http://www.akvatruboplast.ru/site/assets/2013/02/23815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4221088"/>
            <a:ext cx="3770784" cy="22687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0-tub-ru.yandex.net/i?id=79e06b6169415b6ff70c1ac54059a3a8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429000"/>
            <a:ext cx="3091061" cy="256919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99592" y="620688"/>
            <a:ext cx="70567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Помните!</a:t>
            </a:r>
          </a:p>
          <a:p>
            <a:pPr algn="ctr"/>
            <a:endParaRPr lang="ru-RU" sz="2800" dirty="0" smtClean="0"/>
          </a:p>
          <a:p>
            <a:pPr algn="just"/>
            <a:r>
              <a:rPr lang="ru-RU" sz="2800" dirty="0" smtClean="0">
                <a:solidFill>
                  <a:srgbClr val="C00000"/>
                </a:solidFill>
              </a:rPr>
              <a:t>Интернет  может стать безопасной средой общения, если соблюдать правила и следовать перечисленным советам! 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2204864"/>
            <a:ext cx="790710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C00000"/>
                </a:solidFill>
              </a:rPr>
              <a:t>Спасибо за внимание!</a:t>
            </a:r>
            <a:endParaRPr lang="ru-RU" sz="6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blv-school.ucoz.ru/_si/0/998299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204864"/>
            <a:ext cx="5387752" cy="404081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836712"/>
            <a:ext cx="83313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Безопасность школьников  в сети Интернет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764704"/>
            <a:ext cx="7200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Цель:</a:t>
            </a:r>
            <a:r>
              <a:rPr lang="ru-RU" sz="2800" dirty="0" smtClean="0">
                <a:solidFill>
                  <a:srgbClr val="FF0000"/>
                </a:solidFill>
              </a:rPr>
              <a:t> </a:t>
            </a:r>
            <a:r>
              <a:rPr lang="ru-RU" sz="2800" dirty="0" smtClean="0"/>
              <a:t>знакомство с правилами безопасной работы в сети Интернет.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95936" y="2348880"/>
            <a:ext cx="486003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Задачи:</a:t>
            </a:r>
          </a:p>
          <a:p>
            <a:r>
              <a:rPr lang="ru-RU" sz="2800" dirty="0" smtClean="0"/>
              <a:t>-</a:t>
            </a:r>
            <a:r>
              <a:rPr lang="ru-RU" sz="2400" dirty="0" smtClean="0"/>
              <a:t>рассмотреть опасности, которые подстерегают в сети </a:t>
            </a:r>
            <a:r>
              <a:rPr lang="ru-RU" sz="2400" dirty="0" smtClean="0"/>
              <a:t>Интернет </a:t>
            </a:r>
            <a:endParaRPr lang="ru-RU" sz="2400" dirty="0" smtClean="0"/>
          </a:p>
          <a:p>
            <a:r>
              <a:rPr lang="ru-RU" sz="2400" dirty="0" smtClean="0"/>
              <a:t>-научиться ориентироваться в информационном пространстве</a:t>
            </a:r>
          </a:p>
          <a:p>
            <a:r>
              <a:rPr lang="ru-RU" sz="2400" dirty="0" smtClean="0"/>
              <a:t>-познакомиться с правилами безопасной работы в Интернете</a:t>
            </a:r>
          </a:p>
        </p:txBody>
      </p:sp>
      <p:pic>
        <p:nvPicPr>
          <p:cNvPr id="23556" name="Picture 4" descr="https://atahascan.files.wordpress.com/2015/08/bigstock-internet-gadget-75896993.jpg?w=12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70616"/>
            <a:ext cx="3384376" cy="2242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1052736"/>
            <a:ext cx="51816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Для чего нужен Интернет?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Picture 2" descr="http://74210s118.edusite.ru/images/gif201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5" y="1988840"/>
            <a:ext cx="5009989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332656"/>
            <a:ext cx="68499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DejaVu Sans Mono" pitchFamily="49" charset="0"/>
                <a:ea typeface="DejaVu Sans Mono" pitchFamily="49" charset="0"/>
                <a:cs typeface="DejaVu Sans Mono" pitchFamily="49" charset="0"/>
              </a:rPr>
              <a:t>Интернет вошел в нашу жизнь</a:t>
            </a:r>
            <a:endParaRPr lang="ru-RU" sz="3200" b="1" dirty="0">
              <a:solidFill>
                <a:srgbClr val="C00000"/>
              </a:solidFill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56176" y="1052736"/>
            <a:ext cx="1554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Развлечение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876256" y="3501008"/>
            <a:ext cx="1283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Обучение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835696" y="1052736"/>
            <a:ext cx="878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Рабата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995936" y="4869160"/>
            <a:ext cx="1233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Общение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331640" y="3501008"/>
            <a:ext cx="1123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Продажа</a:t>
            </a:r>
            <a:endParaRPr lang="ru-RU" dirty="0"/>
          </a:p>
        </p:txBody>
      </p:sp>
      <p:pic>
        <p:nvPicPr>
          <p:cNvPr id="35842" name="Picture 2" descr="http://proforientaciya.ru/wp-content/uploads/2016/08/14933486_m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2564904"/>
            <a:ext cx="2520280" cy="223224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  <p:pic>
        <p:nvPicPr>
          <p:cNvPr id="35846" name="Picture 6" descr="https://im0-tub-ru.yandex.net/i?id=ebcb8ae108278476b62ac57dea252391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3933056"/>
            <a:ext cx="2697996" cy="2088232"/>
          </a:xfrm>
          <a:prstGeom prst="rect">
            <a:avLst/>
          </a:prstGeom>
          <a:noFill/>
        </p:spPr>
      </p:pic>
      <p:sp>
        <p:nvSpPr>
          <p:cNvPr id="35848" name="AutoShape 8" descr="https://hostingkartinok.com/news/wp-content/uploads/2015/03/%D0%BE%D0%B1%D1%83%D1%87%D0%B0%D1%8E%D1%89%D0%B8%D0%B5-%D0%B8%D0%B3%D1%80%D1%8B-600x38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50" name="AutoShape 10" descr="https://hostingkartinok.com/news/wp-content/uploads/2015/03/%D0%BE%D0%B1%D1%83%D1%87%D0%B0%D1%8E%D1%89%D0%B8%D0%B5-%D0%B8%D0%B3%D1%80%D1%8B-600x38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52" name="AutoShape 12" descr="https://hostingkartinok.com/news/wp-content/uploads/2015/03/%D0%BE%D0%B1%D1%83%D1%87%D0%B0%D1%8E%D1%89%D0%B8%D0%B5-%D0%B8%D0%B3%D1%80%D1%8B-600x38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54" name="AutoShape 14" descr="https://hostingkartinok.com/news/wp-content/uploads/2015/03/%D0%BE%D0%B1%D1%83%D1%87%D0%B0%D1%8E%D1%89%D0%B8%D0%B5-%D0%B8%D0%B3%D1%80%D1%8B-600x38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56" name="AutoShape 16" descr="https://hostingkartinok.com/news/wp-content/uploads/2015/03/%D0%BE%D0%B1%D1%83%D1%87%D0%B0%D1%8E%D1%89%D0%B8%D0%B5-%D0%B8%D0%B3%D1%80%D1%8B-600x38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58" name="Picture 18" descr="http://img.4mama.ua/pictures/uploads/images/dety_interne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1484784"/>
            <a:ext cx="2520280" cy="1681027"/>
          </a:xfrm>
          <a:prstGeom prst="rect">
            <a:avLst/>
          </a:prstGeom>
          <a:noFill/>
        </p:spPr>
      </p:pic>
      <p:pic>
        <p:nvPicPr>
          <p:cNvPr id="35860" name="Picture 20" descr="http://elcredits.ru/upload/iblock/6c1/6c17aae8018496e69cca02a468dba73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861048"/>
            <a:ext cx="2440732" cy="2376077"/>
          </a:xfrm>
          <a:prstGeom prst="rect">
            <a:avLst/>
          </a:prstGeom>
          <a:noFill/>
        </p:spPr>
      </p:pic>
      <p:pic>
        <p:nvPicPr>
          <p:cNvPr id="35862" name="Picture 22" descr="https://avito.kz/files/images/items/134/134554zd0ee3bf935b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1484784"/>
            <a:ext cx="2711624" cy="1809162"/>
          </a:xfrm>
          <a:prstGeom prst="rect">
            <a:avLst/>
          </a:prstGeom>
          <a:noFill/>
        </p:spPr>
      </p:pic>
      <p:pic>
        <p:nvPicPr>
          <p:cNvPr id="35864" name="Picture 24" descr="http://queen-time.ru/media/staff/7bcade072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848" y="5301209"/>
            <a:ext cx="2740571" cy="1556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44824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en-US" sz="24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2267744" y="692696"/>
            <a:ext cx="48886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Достоинства </a:t>
            </a:r>
            <a:r>
              <a:rPr lang="ru-RU" sz="3200" dirty="0" err="1" smtClean="0">
                <a:solidFill>
                  <a:srgbClr val="FF0000"/>
                </a:solidFill>
              </a:rPr>
              <a:t>Интеренета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556792"/>
            <a:ext cx="68407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solidFill>
                  <a:srgbClr val="C00000"/>
                </a:solidFill>
              </a:rPr>
              <a:t>       Интернет </a:t>
            </a:r>
            <a:r>
              <a:rPr lang="ru-RU" sz="2400" dirty="0" smtClean="0"/>
              <a:t>– это интересный и увлекательный мир, который позволяет  узнавать много  интересного, общаться с людьми в разных концах света, играть в интересные игры и делиться с другими своими мыслями и увлечениями. Интернет экономит время на подготовку к занятиям, делает процесс учёбы более интересным</a:t>
            </a:r>
            <a:r>
              <a:rPr lang="ru-RU" sz="2400" dirty="0" smtClean="0"/>
              <a:t>.</a:t>
            </a:r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C00000"/>
                </a:solidFill>
              </a:rPr>
              <a:t>! </a:t>
            </a:r>
            <a:r>
              <a:rPr lang="ru-RU" sz="2400" dirty="0" smtClean="0"/>
              <a:t>Но, как и в любом другом мире в интернете есть свои правила, которых надо строго придерживаться, для того, чтобы избежать неприятных и опасных ситуаций.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2204864"/>
            <a:ext cx="68407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Рассмотрим риски, с которыми можно столкнуться в сети </a:t>
            </a:r>
            <a:r>
              <a:rPr lang="ru-RU" sz="3600" b="1" dirty="0" err="1" smtClean="0">
                <a:solidFill>
                  <a:srgbClr val="C00000"/>
                </a:solidFill>
              </a:rPr>
              <a:t>Интерент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052736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764704"/>
            <a:ext cx="712879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C00000"/>
                </a:solidFill>
              </a:rPr>
              <a:t>Контентные</a:t>
            </a:r>
            <a:r>
              <a:rPr lang="ru-RU" sz="2800" b="1" dirty="0" smtClean="0">
                <a:solidFill>
                  <a:srgbClr val="C00000"/>
                </a:solidFill>
              </a:rPr>
              <a:t> риски</a:t>
            </a:r>
          </a:p>
          <a:p>
            <a:pPr algn="ctr"/>
            <a:endParaRPr lang="ru-RU" sz="2000" b="1" dirty="0" smtClean="0">
              <a:solidFill>
                <a:srgbClr val="C00000"/>
              </a:solidFill>
            </a:endParaRPr>
          </a:p>
          <a:p>
            <a:pPr algn="just"/>
            <a:r>
              <a:rPr lang="ru-RU" dirty="0" smtClean="0"/>
              <a:t> -</a:t>
            </a:r>
            <a:r>
              <a:rPr lang="ru-RU" sz="2000" dirty="0" smtClean="0"/>
              <a:t>это материалы (тексты, картинки, аудио, </a:t>
            </a:r>
            <a:r>
              <a:rPr lang="ru-RU" sz="2000" dirty="0" err="1" smtClean="0"/>
              <a:t>видеофайлы</a:t>
            </a:r>
            <a:r>
              <a:rPr lang="ru-RU" sz="2000" dirty="0" smtClean="0"/>
              <a:t>, ссылки), содержащие насилие, агрессию, нецензурную лексику, информацию, разжигающую расовую ненависть, пропаганду </a:t>
            </a:r>
            <a:r>
              <a:rPr lang="ru-RU" sz="2000" dirty="0" err="1" smtClean="0"/>
              <a:t>анорексии</a:t>
            </a:r>
            <a:r>
              <a:rPr lang="ru-RU" sz="2000" dirty="0" smtClean="0"/>
              <a:t>, суицида, азартных игр, наркотических веществ и т.д. Столкнуться с ними можно практически везде. Зачастую подобный материал может прийти от незнакомца по почте в виде спама или сообщения. </a:t>
            </a:r>
            <a:endParaRPr lang="ru-RU" sz="2000" dirty="0"/>
          </a:p>
        </p:txBody>
      </p:sp>
      <p:pic>
        <p:nvPicPr>
          <p:cNvPr id="19460" name="Picture 4" descr="http://rebcenter.kz/wp-content/uploads/2016/02/kaskelen-2-1024x6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645024"/>
            <a:ext cx="2843515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428</TotalTime>
  <Words>984</Words>
  <Application>Microsoft Office PowerPoint</Application>
  <PresentationFormat>Экран (4:3)</PresentationFormat>
  <Paragraphs>67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29</vt:i4>
      </vt:variant>
    </vt:vector>
  </HeadingPairs>
  <TitlesOfParts>
    <vt:vector size="31" baseType="lpstr">
      <vt:lpstr>Метро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uzer</dc:creator>
  <cp:lastModifiedBy>uzer</cp:lastModifiedBy>
  <cp:revision>35</cp:revision>
  <dcterms:created xsi:type="dcterms:W3CDTF">2017-10-15T20:47:16Z</dcterms:created>
  <dcterms:modified xsi:type="dcterms:W3CDTF">2017-10-21T20:56:01Z</dcterms:modified>
</cp:coreProperties>
</file>